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920880" cy="2643047"/>
          </a:xfrm>
        </p:spPr>
        <p:txBody>
          <a:bodyPr/>
          <a:lstStyle/>
          <a:p>
            <a:pPr algn="ctr"/>
            <a:r>
              <a:rPr lang="ru-RU" sz="8000" dirty="0" smtClean="0"/>
              <a:t>«Занимательная </a:t>
            </a:r>
            <a:r>
              <a:rPr lang="ru-RU" sz="8000" dirty="0" err="1" smtClean="0"/>
              <a:t>сенсорика</a:t>
            </a:r>
            <a:r>
              <a:rPr lang="ru-RU" sz="8000" dirty="0" smtClean="0"/>
              <a:t>»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767862"/>
            <a:ext cx="8280920" cy="2829490"/>
          </a:xfrm>
        </p:spPr>
        <p:txBody>
          <a:bodyPr/>
          <a:lstStyle/>
          <a:p>
            <a:pPr algn="ctr"/>
            <a:r>
              <a:rPr lang="ru-RU" b="1" dirty="0">
                <a:effectLst/>
              </a:rPr>
              <a:t>Программа дополнительного образования</a:t>
            </a:r>
            <a:endParaRPr lang="ru-RU" dirty="0">
              <a:effectLst/>
            </a:endParaRPr>
          </a:p>
          <a:p>
            <a:pPr algn="ctr"/>
            <a:r>
              <a:rPr lang="ru-RU" b="1" dirty="0">
                <a:effectLst/>
              </a:rPr>
              <a:t> по развитию сенсорных эталонов</a:t>
            </a:r>
            <a:endParaRPr lang="ru-RU" dirty="0">
              <a:effectLst/>
            </a:endParaRPr>
          </a:p>
          <a:p>
            <a:pPr algn="ctr"/>
            <a:r>
              <a:rPr lang="ru-RU" b="1" dirty="0">
                <a:effectLst/>
              </a:rPr>
              <a:t>у детей в первой младшей </a:t>
            </a:r>
            <a:r>
              <a:rPr lang="ru-RU" b="1" dirty="0" smtClean="0">
                <a:effectLst/>
              </a:rPr>
              <a:t>группе</a:t>
            </a:r>
          </a:p>
          <a:p>
            <a:pPr algn="r"/>
            <a:r>
              <a:rPr lang="ru-RU" sz="2000" b="1" dirty="0" smtClean="0">
                <a:effectLst/>
              </a:rPr>
              <a:t>Составили воспитатели:</a:t>
            </a:r>
          </a:p>
          <a:p>
            <a:pPr algn="r"/>
            <a:r>
              <a:rPr lang="ru-RU" sz="2000" b="1" dirty="0" smtClean="0">
                <a:effectLst/>
              </a:rPr>
              <a:t>Савицкая А.М.</a:t>
            </a:r>
          </a:p>
          <a:p>
            <a:pPr algn="r"/>
            <a:r>
              <a:rPr lang="ru-RU" sz="2000" b="1" dirty="0" err="1" smtClean="0">
                <a:effectLst/>
              </a:rPr>
              <a:t>Шманова</a:t>
            </a:r>
            <a:r>
              <a:rPr lang="ru-RU" sz="2000" b="1" dirty="0" smtClean="0">
                <a:effectLst/>
              </a:rPr>
              <a:t> К.В.</a:t>
            </a:r>
            <a:endParaRPr lang="ru-RU" sz="2000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973415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sz="3600" b="1" u="sng" dirty="0" smtClean="0"/>
              <a:t>Пальчиковые игры с грецкими </a:t>
            </a:r>
            <a:r>
              <a:rPr lang="ru-RU" sz="3600" b="1" u="sng" dirty="0" smtClean="0"/>
              <a:t>орехами.</a:t>
            </a:r>
            <a:endParaRPr lang="ru-RU" sz="3600" b="1" u="sng" dirty="0"/>
          </a:p>
        </p:txBody>
      </p:sp>
      <p:pic>
        <p:nvPicPr>
          <p:cNvPr id="4" name="Содержимое 3" descr="IMG-20181018-WA00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214423"/>
            <a:ext cx="8358246" cy="51101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85884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Сделаем маме </a:t>
            </a:r>
            <a:r>
              <a:rPr lang="ru-RU" sz="6000" b="1" dirty="0" smtClean="0"/>
              <a:t>бусы.</a:t>
            </a:r>
            <a:endParaRPr lang="ru-RU" sz="6000" b="1" dirty="0"/>
          </a:p>
        </p:txBody>
      </p:sp>
      <p:pic>
        <p:nvPicPr>
          <p:cNvPr id="5" name="Содержимое 4" descr="IMG_20181019_1232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714488"/>
            <a:ext cx="4281518" cy="4929222"/>
          </a:xfrm>
        </p:spPr>
      </p:pic>
      <p:pic>
        <p:nvPicPr>
          <p:cNvPr id="6" name="Содержимое 5" descr="IMG_20181019_1234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14488"/>
            <a:ext cx="4281518" cy="4929222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Перебери фасоль.</a:t>
            </a:r>
            <a:endParaRPr lang="ru-RU" b="1" dirty="0"/>
          </a:p>
        </p:txBody>
      </p:sp>
      <p:pic>
        <p:nvPicPr>
          <p:cNvPr id="4" name="Содержимое 3" descr="IMG-20181018-WA00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428737"/>
            <a:ext cx="7643866" cy="4895864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05800" cy="61539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Основные  принципы  </a:t>
            </a:r>
            <a:r>
              <a:rPr lang="ru-RU" b="1" dirty="0" smtClean="0"/>
              <a:t>программы: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</a:t>
            </a:r>
            <a:r>
              <a:rPr lang="ru-RU" sz="2700" dirty="0" smtClean="0"/>
              <a:t>Принцип </a:t>
            </a:r>
            <a:r>
              <a:rPr lang="ru-RU" sz="2700" dirty="0" smtClean="0"/>
              <a:t>учета возрастно-психологических и индивидуальных особенностей ребенка.</a:t>
            </a:r>
            <a:br>
              <a:rPr lang="ru-RU" sz="2700" dirty="0" smtClean="0"/>
            </a:br>
            <a:r>
              <a:rPr lang="ru-RU" sz="2700" dirty="0" smtClean="0"/>
              <a:t>-Принцип </a:t>
            </a:r>
            <a:r>
              <a:rPr lang="ru-RU" sz="2700" dirty="0" smtClean="0"/>
              <a:t>системности коррекционных  и развивающих задач.</a:t>
            </a:r>
            <a:br>
              <a:rPr lang="ru-RU" sz="2700" dirty="0" smtClean="0"/>
            </a:br>
            <a:r>
              <a:rPr lang="ru-RU" sz="2700" dirty="0" smtClean="0"/>
              <a:t>-Принцип </a:t>
            </a:r>
            <a:r>
              <a:rPr lang="ru-RU" sz="2700" dirty="0" smtClean="0"/>
              <a:t>единства диагностики и коррекции.</a:t>
            </a:r>
            <a:br>
              <a:rPr lang="ru-RU" sz="2700" dirty="0" smtClean="0"/>
            </a:br>
            <a:r>
              <a:rPr lang="ru-RU" sz="2700" dirty="0" smtClean="0"/>
              <a:t>-Принцип </a:t>
            </a:r>
            <a:r>
              <a:rPr lang="ru-RU" sz="2700" dirty="0" smtClean="0"/>
              <a:t>активного привлечения ближайшего социального окружения к работе с ребенком.</a:t>
            </a:r>
            <a:br>
              <a:rPr lang="ru-RU" sz="2700" dirty="0" smtClean="0"/>
            </a:br>
            <a:r>
              <a:rPr lang="ru-RU" sz="2700" dirty="0" smtClean="0"/>
              <a:t>-Принцип </a:t>
            </a:r>
            <a:r>
              <a:rPr lang="ru-RU" sz="2700" dirty="0" smtClean="0"/>
              <a:t>блочного подхода – позволяет педагогически воспроизвести многообразие общественной практики, сохранить принцип научности содержания, повысить эффективность его реализации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14290"/>
            <a:ext cx="7772400" cy="1714512"/>
          </a:xfrm>
        </p:spPr>
        <p:txBody>
          <a:bodyPr/>
          <a:lstStyle/>
          <a:p>
            <a:pPr algn="ctr"/>
            <a:r>
              <a:rPr lang="ru-RU" dirty="0" smtClean="0"/>
              <a:t>Задачи обучения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00174"/>
            <a:ext cx="8256490" cy="535782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sz="2600" dirty="0" smtClean="0"/>
              <a:t>Развитие зрительных ощущений: учить различать цвет, форму, величину предмета.</a:t>
            </a:r>
          </a:p>
          <a:p>
            <a:pPr lvl="0"/>
            <a:r>
              <a:rPr lang="ru-RU" sz="2600" dirty="0" smtClean="0"/>
              <a:t>Развитие тактильной чувствительности: учить различать на ощупь качество предметов и называть их (мягкий, пушистый, твердый и т.п.); развитие силы рук, мелкой моторики, координации движений.</a:t>
            </a:r>
          </a:p>
          <a:p>
            <a:pPr lvl="0"/>
            <a:r>
              <a:rPr lang="ru-RU" sz="2600" dirty="0" smtClean="0"/>
              <a:t>Развитие слуховой чувствительности, умение слушать и различать звуки в окружающей обстановке, развитие речевого слуха.</a:t>
            </a:r>
          </a:p>
          <a:p>
            <a:pPr lvl="0"/>
            <a:r>
              <a:rPr lang="ru-RU" sz="2600" dirty="0" smtClean="0"/>
              <a:t>Обратить внимание детей на различие предметов по величине; формировать понимание слов «большой» и «маленький».</a:t>
            </a:r>
          </a:p>
          <a:p>
            <a:pPr lvl="0"/>
            <a:r>
              <a:rPr lang="ru-RU" sz="2600" dirty="0" smtClean="0"/>
              <a:t>Закрепить у детей умения группировать и соотносить по цвету, форме и величине.</a:t>
            </a:r>
          </a:p>
          <a:p>
            <a:pPr lvl="0"/>
            <a:r>
              <a:rPr lang="ru-RU" sz="2600" dirty="0" smtClean="0"/>
              <a:t>Познакомить детей с пятью геометрическими формами и их названиями.</a:t>
            </a:r>
          </a:p>
          <a:p>
            <a:pPr lvl="0"/>
            <a:r>
              <a:rPr lang="ru-RU" sz="2600" dirty="0" smtClean="0"/>
              <a:t>Дать представления о чередовании предметов по форме.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42852"/>
            <a:ext cx="7772400" cy="2536340"/>
          </a:xfrm>
        </p:spPr>
        <p:txBody>
          <a:bodyPr/>
          <a:lstStyle/>
          <a:p>
            <a:pPr algn="ctr"/>
            <a:r>
              <a:rPr lang="ru-RU" dirty="0" smtClean="0"/>
              <a:t>Предполагаемый результат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2704664"/>
            <a:ext cx="8358246" cy="4010484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Дети </a:t>
            </a:r>
            <a:r>
              <a:rPr lang="ru-RU" dirty="0" smtClean="0"/>
              <a:t>различают и называют некоторые цвета спектра – красный, зеленый, синий, желтый.</a:t>
            </a:r>
          </a:p>
          <a:p>
            <a:pPr lvl="0"/>
            <a:r>
              <a:rPr lang="ru-RU" dirty="0" smtClean="0"/>
              <a:t>Различают и называют некоторые геометрические фигуры и тела (шар, куб, круг, квадрат).</a:t>
            </a:r>
          </a:p>
          <a:p>
            <a:pPr lvl="0"/>
            <a:r>
              <a:rPr lang="ru-RU" dirty="0" smtClean="0"/>
              <a:t>Используют сенсорные эталоны (лимон желтый как солнышко, огурчик зеленый как травка).</a:t>
            </a:r>
          </a:p>
          <a:p>
            <a:pPr lvl="0"/>
            <a:r>
              <a:rPr lang="ru-RU" dirty="0" smtClean="0"/>
              <a:t>Начинают на ощупь различать качество предметов и их называть.</a:t>
            </a:r>
          </a:p>
          <a:p>
            <a:pPr lvl="0"/>
            <a:r>
              <a:rPr lang="ru-RU" dirty="0" smtClean="0"/>
              <a:t>Умеют слушать и различать звуки в окружающей обстановке.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57166"/>
            <a:ext cx="8182004" cy="107157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tx1"/>
                </a:solidFill>
                <a:effectLst/>
                <a:latin typeface="+mn-lt"/>
              </a:rPr>
              <a:t>Объекты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+mn-lt"/>
              </a:rPr>
              <a:t>программы: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+mn-lt"/>
              </a:rPr>
              <a:t>Дети 2-3 лет.</a:t>
            </a:r>
            <a:endParaRPr lang="ru-RU" sz="32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428736"/>
            <a:ext cx="8182004" cy="5143536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 </a:t>
            </a:r>
            <a:endParaRPr lang="ru-RU" dirty="0" smtClean="0"/>
          </a:p>
          <a:p>
            <a:pPr algn="l"/>
            <a:r>
              <a:rPr lang="ru-RU" b="1" dirty="0" smtClean="0"/>
              <a:t>Методы:</a:t>
            </a:r>
            <a:endParaRPr lang="ru-RU" dirty="0" smtClean="0"/>
          </a:p>
          <a:p>
            <a:pPr lvl="0" algn="l"/>
            <a:r>
              <a:rPr lang="ru-RU" dirty="0" smtClean="0"/>
              <a:t>Игровой метод (дидактические игры).</a:t>
            </a:r>
          </a:p>
          <a:p>
            <a:pPr lvl="0" algn="l"/>
            <a:r>
              <a:rPr lang="ru-RU" dirty="0" smtClean="0"/>
              <a:t>Наглядный метод (рассматривание дидактических пособий, предметов).</a:t>
            </a:r>
          </a:p>
          <a:p>
            <a:pPr lvl="0" algn="l"/>
            <a:r>
              <a:rPr lang="ru-RU" dirty="0" smtClean="0"/>
              <a:t>Практический – показ способов действия с предметами, эксперимент.</a:t>
            </a:r>
          </a:p>
          <a:p>
            <a:pPr algn="l"/>
            <a:r>
              <a:rPr lang="ru-RU" dirty="0" smtClean="0"/>
              <a:t> </a:t>
            </a:r>
          </a:p>
          <a:p>
            <a:pPr algn="l"/>
            <a:r>
              <a:rPr lang="ru-RU" b="1" dirty="0" smtClean="0"/>
              <a:t>Формы организации деятельности:</a:t>
            </a:r>
            <a:endParaRPr lang="ru-RU" dirty="0" smtClean="0"/>
          </a:p>
          <a:p>
            <a:pPr lvl="0" algn="l"/>
            <a:r>
              <a:rPr lang="ru-RU" dirty="0" smtClean="0"/>
              <a:t>групповая;</a:t>
            </a:r>
          </a:p>
          <a:p>
            <a:pPr lvl="0" algn="l"/>
            <a:r>
              <a:rPr lang="ru-RU" dirty="0" smtClean="0"/>
              <a:t>подгрупповая;</a:t>
            </a:r>
          </a:p>
          <a:p>
            <a:pPr lvl="0" algn="l"/>
            <a:r>
              <a:rPr lang="ru-RU" dirty="0" smtClean="0"/>
              <a:t>индивидуальная.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/>
          <a:lstStyle/>
          <a:p>
            <a:pPr algn="ctr"/>
            <a:r>
              <a:rPr lang="ru-RU" dirty="0" smtClean="0"/>
              <a:t>Волшебный поднос</a:t>
            </a:r>
            <a:endParaRPr lang="ru-RU" dirty="0"/>
          </a:p>
        </p:txBody>
      </p:sp>
      <p:pic>
        <p:nvPicPr>
          <p:cNvPr id="4" name="Содержимое 3" descr="IMG-20181018-WA00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428736"/>
            <a:ext cx="8072494" cy="5214973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Игры с </a:t>
            </a:r>
            <a:r>
              <a:rPr lang="ru-RU" dirty="0" smtClean="0"/>
              <a:t>прищепками</a:t>
            </a:r>
            <a:endParaRPr lang="ru-RU" dirty="0"/>
          </a:p>
        </p:txBody>
      </p:sp>
      <p:pic>
        <p:nvPicPr>
          <p:cNvPr id="4" name="Содержимое 3" descr="IMG_20181019_1238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737"/>
            <a:ext cx="8643998" cy="4895864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357322"/>
          </a:xfrm>
        </p:spPr>
        <p:txBody>
          <a:bodyPr>
            <a:normAutofit/>
          </a:bodyPr>
          <a:lstStyle/>
          <a:p>
            <a:r>
              <a:rPr lang="ru-RU" sz="6000" b="1" i="1" dirty="0" smtClean="0"/>
              <a:t>Разложи по цвету.</a:t>
            </a:r>
            <a:endParaRPr lang="ru-RU" sz="6000" b="1" i="1" dirty="0"/>
          </a:p>
        </p:txBody>
      </p:sp>
      <p:pic>
        <p:nvPicPr>
          <p:cNvPr id="5" name="Содержимое 4" descr="IMG-20181018-WA000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14488"/>
            <a:ext cx="4038600" cy="4786346"/>
          </a:xfrm>
        </p:spPr>
      </p:pic>
      <p:pic>
        <p:nvPicPr>
          <p:cNvPr id="6" name="Содержимое 5" descr="IMG-20181018-WA000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4792" y="1571612"/>
            <a:ext cx="3782050" cy="4783151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/>
          <a:lstStyle/>
          <a:p>
            <a:r>
              <a:rPr lang="ru-RU" dirty="0" smtClean="0"/>
              <a:t>Игры с </a:t>
            </a:r>
            <a:r>
              <a:rPr lang="ru-RU" dirty="0" err="1" smtClean="0"/>
              <a:t>сортерами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IMG-20181025-WA00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214423"/>
            <a:ext cx="8572560" cy="5110178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</TotalTime>
  <Words>271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«Занимательная сенсорика»</vt:lpstr>
      <vt:lpstr>Основные  принципы  программы: -Принцип учета возрастно-психологических и индивидуальных особенностей ребенка. -Принцип системности коррекционных  и развивающих задач. -Принцип единства диагностики и коррекции. -Принцип активного привлечения ближайшего социального окружения к работе с ребенком. -Принцип блочного подхода – позволяет педагогически воспроизвести многообразие общественной практики, сохранить принцип научности содержания, повысить эффективность его реализации </vt:lpstr>
      <vt:lpstr>Задачи обучения  </vt:lpstr>
      <vt:lpstr>Предполагаемый результат </vt:lpstr>
      <vt:lpstr>Объекты программы: Дети 2-3 лет.</vt:lpstr>
      <vt:lpstr>Волшебный поднос</vt:lpstr>
      <vt:lpstr>Игры с прищепками</vt:lpstr>
      <vt:lpstr>Разложи по цвету.</vt:lpstr>
      <vt:lpstr>Игры с сортерами.</vt:lpstr>
      <vt:lpstr>Пальчиковые игры с грецкими орехами.</vt:lpstr>
      <vt:lpstr>Сделаем маме бусы.</vt:lpstr>
      <vt:lpstr>Перебери фасоль.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«Занимательная сенсорика»</dc:title>
  <dc:creator>Кристина</dc:creator>
  <cp:lastModifiedBy>Компьютер</cp:lastModifiedBy>
  <cp:revision>11</cp:revision>
  <dcterms:created xsi:type="dcterms:W3CDTF">2022-10-30T08:38:06Z</dcterms:created>
  <dcterms:modified xsi:type="dcterms:W3CDTF">2022-11-02T10:37:24Z</dcterms:modified>
</cp:coreProperties>
</file>